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56" r:id="rId2"/>
    <p:sldId id="259" r:id="rId3"/>
    <p:sldId id="262" r:id="rId4"/>
    <p:sldId id="261" r:id="rId5"/>
    <p:sldId id="260" r:id="rId6"/>
    <p:sldId id="258" r:id="rId7"/>
    <p:sldId id="257"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15FB96-C952-4646-9397-AB13CBEB4B68}" type="datetimeFigureOut">
              <a:rPr lang="en-GB" smtClean="0"/>
              <a:t>13/11/2023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370131B-2F36-4E18-9DCB-CA94A32AA244}" type="slidenum">
              <a:rPr lang="en-GB" smtClean="0"/>
              <a:t>‹#›</a:t>
            </a:fld>
            <a:endParaRPr lang="en-GB"/>
          </a:p>
        </p:txBody>
      </p:sp>
    </p:spTree>
    <p:extLst>
      <p:ext uri="{BB962C8B-B14F-4D97-AF65-F5344CB8AC3E}">
        <p14:creationId xmlns:p14="http://schemas.microsoft.com/office/powerpoint/2010/main" val="17737868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61977DB-D2A3-4815-A7F4-E1517E1D6A02}" type="datetimeFigureOut">
              <a:rPr lang="en-GB" smtClean="0"/>
              <a:t>13/11/2023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1606667-7487-4294-8AD8-69AC10E90B15}" type="slidenum">
              <a:rPr lang="en-GB" smtClean="0"/>
              <a:t>‹#›</a:t>
            </a:fld>
            <a:endParaRPr lang="en-GB"/>
          </a:p>
        </p:txBody>
      </p:sp>
    </p:spTree>
    <p:extLst>
      <p:ext uri="{BB962C8B-B14F-4D97-AF65-F5344CB8AC3E}">
        <p14:creationId xmlns:p14="http://schemas.microsoft.com/office/powerpoint/2010/main" val="36570285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61977DB-D2A3-4815-A7F4-E1517E1D6A02}" type="datetimeFigureOut">
              <a:rPr lang="en-GB" smtClean="0"/>
              <a:t>13/11/2023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1606667-7487-4294-8AD8-69AC10E90B15}" type="slidenum">
              <a:rPr lang="en-GB" smtClean="0"/>
              <a:t>‹#›</a:t>
            </a:fld>
            <a:endParaRPr lang="en-GB"/>
          </a:p>
        </p:txBody>
      </p:sp>
    </p:spTree>
    <p:extLst>
      <p:ext uri="{BB962C8B-B14F-4D97-AF65-F5344CB8AC3E}">
        <p14:creationId xmlns:p14="http://schemas.microsoft.com/office/powerpoint/2010/main" val="41186252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61977DB-D2A3-4815-A7F4-E1517E1D6A02}" type="datetimeFigureOut">
              <a:rPr lang="en-GB" smtClean="0"/>
              <a:t>13/11/2023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1606667-7487-4294-8AD8-69AC10E90B15}" type="slidenum">
              <a:rPr lang="en-GB" smtClean="0"/>
              <a:t>‹#›</a:t>
            </a:fld>
            <a:endParaRPr lang="en-GB"/>
          </a:p>
        </p:txBody>
      </p:sp>
    </p:spTree>
    <p:extLst>
      <p:ext uri="{BB962C8B-B14F-4D97-AF65-F5344CB8AC3E}">
        <p14:creationId xmlns:p14="http://schemas.microsoft.com/office/powerpoint/2010/main" val="15267293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61977DB-D2A3-4815-A7F4-E1517E1D6A02}" type="datetimeFigureOut">
              <a:rPr lang="en-GB" smtClean="0"/>
              <a:t>13/11/2023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1606667-7487-4294-8AD8-69AC10E90B15}" type="slidenum">
              <a:rPr lang="en-GB" smtClean="0"/>
              <a:t>‹#›</a:t>
            </a:fld>
            <a:endParaRPr lang="en-GB"/>
          </a:p>
        </p:txBody>
      </p:sp>
    </p:spTree>
    <p:extLst>
      <p:ext uri="{BB962C8B-B14F-4D97-AF65-F5344CB8AC3E}">
        <p14:creationId xmlns:p14="http://schemas.microsoft.com/office/powerpoint/2010/main" val="38937046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61977DB-D2A3-4815-A7F4-E1517E1D6A02}" type="datetimeFigureOut">
              <a:rPr lang="en-GB" smtClean="0"/>
              <a:t>13/11/2023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1606667-7487-4294-8AD8-69AC10E90B15}" type="slidenum">
              <a:rPr lang="en-GB" smtClean="0"/>
              <a:t>‹#›</a:t>
            </a:fld>
            <a:endParaRPr lang="en-GB"/>
          </a:p>
        </p:txBody>
      </p:sp>
    </p:spTree>
    <p:extLst>
      <p:ext uri="{BB962C8B-B14F-4D97-AF65-F5344CB8AC3E}">
        <p14:creationId xmlns:p14="http://schemas.microsoft.com/office/powerpoint/2010/main" val="25822254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61977DB-D2A3-4815-A7F4-E1517E1D6A02}" type="datetimeFigureOut">
              <a:rPr lang="en-GB" smtClean="0"/>
              <a:t>13/11/2023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1606667-7487-4294-8AD8-69AC10E90B15}" type="slidenum">
              <a:rPr lang="en-GB" smtClean="0"/>
              <a:t>‹#›</a:t>
            </a:fld>
            <a:endParaRPr lang="en-GB"/>
          </a:p>
        </p:txBody>
      </p:sp>
    </p:spTree>
    <p:extLst>
      <p:ext uri="{BB962C8B-B14F-4D97-AF65-F5344CB8AC3E}">
        <p14:creationId xmlns:p14="http://schemas.microsoft.com/office/powerpoint/2010/main" val="2313842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61977DB-D2A3-4815-A7F4-E1517E1D6A02}" type="datetimeFigureOut">
              <a:rPr lang="en-GB" smtClean="0"/>
              <a:t>13/11/2023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1606667-7487-4294-8AD8-69AC10E90B15}" type="slidenum">
              <a:rPr lang="en-GB" smtClean="0"/>
              <a:t>‹#›</a:t>
            </a:fld>
            <a:endParaRPr lang="en-GB"/>
          </a:p>
        </p:txBody>
      </p:sp>
    </p:spTree>
    <p:extLst>
      <p:ext uri="{BB962C8B-B14F-4D97-AF65-F5344CB8AC3E}">
        <p14:creationId xmlns:p14="http://schemas.microsoft.com/office/powerpoint/2010/main" val="34197917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61977DB-D2A3-4815-A7F4-E1517E1D6A02}" type="datetimeFigureOut">
              <a:rPr lang="en-GB" smtClean="0"/>
              <a:t>13/11/2023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1606667-7487-4294-8AD8-69AC10E90B15}" type="slidenum">
              <a:rPr lang="en-GB" smtClean="0"/>
              <a:t>‹#›</a:t>
            </a:fld>
            <a:endParaRPr lang="en-GB"/>
          </a:p>
        </p:txBody>
      </p:sp>
    </p:spTree>
    <p:extLst>
      <p:ext uri="{BB962C8B-B14F-4D97-AF65-F5344CB8AC3E}">
        <p14:creationId xmlns:p14="http://schemas.microsoft.com/office/powerpoint/2010/main" val="12605789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61977DB-D2A3-4815-A7F4-E1517E1D6A02}" type="datetimeFigureOut">
              <a:rPr lang="en-GB" smtClean="0"/>
              <a:t>13/11/2023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1606667-7487-4294-8AD8-69AC10E90B15}" type="slidenum">
              <a:rPr lang="en-GB" smtClean="0"/>
              <a:t>‹#›</a:t>
            </a:fld>
            <a:endParaRPr lang="en-GB"/>
          </a:p>
        </p:txBody>
      </p:sp>
    </p:spTree>
    <p:extLst>
      <p:ext uri="{BB962C8B-B14F-4D97-AF65-F5344CB8AC3E}">
        <p14:creationId xmlns:p14="http://schemas.microsoft.com/office/powerpoint/2010/main" val="42761300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61977DB-D2A3-4815-A7F4-E1517E1D6A02}" type="datetimeFigureOut">
              <a:rPr lang="en-GB" smtClean="0"/>
              <a:t>13/11/2023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1606667-7487-4294-8AD8-69AC10E90B15}" type="slidenum">
              <a:rPr lang="en-GB" smtClean="0"/>
              <a:t>‹#›</a:t>
            </a:fld>
            <a:endParaRPr lang="en-GB"/>
          </a:p>
        </p:txBody>
      </p:sp>
    </p:spTree>
    <p:extLst>
      <p:ext uri="{BB962C8B-B14F-4D97-AF65-F5344CB8AC3E}">
        <p14:creationId xmlns:p14="http://schemas.microsoft.com/office/powerpoint/2010/main" val="34695755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61977DB-D2A3-4815-A7F4-E1517E1D6A02}" type="datetimeFigureOut">
              <a:rPr lang="en-GB" smtClean="0"/>
              <a:t>13/11/2023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1606667-7487-4294-8AD8-69AC10E90B15}" type="slidenum">
              <a:rPr lang="en-GB" smtClean="0"/>
              <a:t>‹#›</a:t>
            </a:fld>
            <a:endParaRPr lang="en-GB"/>
          </a:p>
        </p:txBody>
      </p:sp>
    </p:spTree>
    <p:extLst>
      <p:ext uri="{BB962C8B-B14F-4D97-AF65-F5344CB8AC3E}">
        <p14:creationId xmlns:p14="http://schemas.microsoft.com/office/powerpoint/2010/main" val="76333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1977DB-D2A3-4815-A7F4-E1517E1D6A02}" type="datetimeFigureOut">
              <a:rPr lang="en-GB" smtClean="0"/>
              <a:t>13/11/2023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1606667-7487-4294-8AD8-69AC10E90B15}" type="slidenum">
              <a:rPr lang="en-GB" smtClean="0"/>
              <a:t>‹#›</a:t>
            </a:fld>
            <a:endParaRPr lang="en-GB"/>
          </a:p>
        </p:txBody>
      </p:sp>
    </p:spTree>
    <p:extLst>
      <p:ext uri="{BB962C8B-B14F-4D97-AF65-F5344CB8AC3E}">
        <p14:creationId xmlns:p14="http://schemas.microsoft.com/office/powerpoint/2010/main" val="15834299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87054" y="4068762"/>
            <a:ext cx="9144000" cy="2387600"/>
          </a:xfrm>
        </p:spPr>
        <p:txBody>
          <a:bodyPr>
            <a:normAutofit fontScale="90000"/>
          </a:bodyPr>
          <a:lstStyle/>
          <a:p>
            <a:r>
              <a:rPr lang="en-GB" sz="4900" dirty="0" smtClean="0">
                <a:latin typeface="Comic Sans MS" panose="030F0702030302020204" pitchFamily="66" charset="0"/>
              </a:rPr>
              <a:t>Koinonia and Love</a:t>
            </a:r>
            <a:br>
              <a:rPr lang="en-GB" sz="4900" dirty="0" smtClean="0">
                <a:latin typeface="Comic Sans MS" panose="030F0702030302020204" pitchFamily="66" charset="0"/>
              </a:rPr>
            </a:br>
            <a:r>
              <a:rPr lang="en-GB" sz="4900" dirty="0" smtClean="0">
                <a:latin typeface="Comic Sans MS" panose="030F0702030302020204" pitchFamily="66" charset="0"/>
              </a:rPr>
              <a:t>Values Day</a:t>
            </a:r>
            <a:r>
              <a:rPr lang="en-GB" dirty="0" smtClean="0"/>
              <a:t/>
            </a:r>
            <a:br>
              <a:rPr lang="en-GB" dirty="0" smtClean="0"/>
            </a:br>
            <a:r>
              <a:rPr lang="en-GB" sz="4000" dirty="0" smtClean="0">
                <a:latin typeface="Comic Sans MS" panose="030F0702030302020204" pitchFamily="66" charset="0"/>
              </a:rPr>
              <a:t>23.10.23</a:t>
            </a:r>
            <a:r>
              <a:rPr lang="en-GB" sz="4000" dirty="0" smtClean="0"/>
              <a:t/>
            </a:r>
            <a:br>
              <a:rPr lang="en-GB" sz="4000" dirty="0" smtClean="0"/>
            </a:br>
            <a:r>
              <a:rPr lang="en-GB" sz="3100" dirty="0" smtClean="0">
                <a:latin typeface="Comic Sans MS" panose="030F0702030302020204" pitchFamily="66" charset="0"/>
              </a:rPr>
              <a:t>The children had a lovely day celebrating our Values Day. They took part in lots of activities, which included Prayer Spaces, a local walk in our community, creating art work for the community centre and creating a present for their partner reading class to say a big thank you and to show they care. </a:t>
            </a:r>
            <a:r>
              <a:rPr lang="en-GB" sz="3100" dirty="0" smtClean="0">
                <a:latin typeface="Comic Sans MS" panose="030F0702030302020204" pitchFamily="66" charset="0"/>
                <a:sym typeface="Wingdings" panose="05000000000000000000" pitchFamily="2" charset="2"/>
              </a:rPr>
              <a:t></a:t>
            </a:r>
            <a:endParaRPr lang="en-GB" sz="3100" dirty="0">
              <a:latin typeface="Comic Sans MS" panose="030F0702030302020204" pitchFamily="66" charset="0"/>
            </a:endParaRPr>
          </a:p>
        </p:txBody>
      </p:sp>
    </p:spTree>
    <p:extLst>
      <p:ext uri="{BB962C8B-B14F-4D97-AF65-F5344CB8AC3E}">
        <p14:creationId xmlns:p14="http://schemas.microsoft.com/office/powerpoint/2010/main" val="104975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omic Sans MS" panose="030F0702030302020204" pitchFamily="66" charset="0"/>
              </a:rPr>
              <a:t>Prayer Spaces with Riverside Church</a:t>
            </a:r>
            <a:endParaRPr lang="en-GB" dirty="0">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212435" y="1301514"/>
            <a:ext cx="4466648" cy="3568885"/>
          </a:xfrm>
          <a:prstGeom prst="rect">
            <a:avLst/>
          </a:prstGeom>
        </p:spPr>
      </p:pic>
      <p:pic>
        <p:nvPicPr>
          <p:cNvPr id="5" name="Picture 4"/>
          <p:cNvPicPr>
            <a:picLocks noChangeAspect="1"/>
          </p:cNvPicPr>
          <p:nvPr/>
        </p:nvPicPr>
        <p:blipFill>
          <a:blip r:embed="rId3"/>
          <a:stretch>
            <a:fillRect/>
          </a:stretch>
        </p:blipFill>
        <p:spPr>
          <a:xfrm>
            <a:off x="3453102" y="3984442"/>
            <a:ext cx="3686607" cy="2722660"/>
          </a:xfrm>
          <a:prstGeom prst="rect">
            <a:avLst/>
          </a:prstGeom>
        </p:spPr>
      </p:pic>
      <p:sp>
        <p:nvSpPr>
          <p:cNvPr id="6" name="TextBox 5"/>
          <p:cNvSpPr txBox="1"/>
          <p:nvPr/>
        </p:nvSpPr>
        <p:spPr>
          <a:xfrm>
            <a:off x="7139709" y="1375454"/>
            <a:ext cx="5052291" cy="4524315"/>
          </a:xfrm>
          <a:prstGeom prst="rect">
            <a:avLst/>
          </a:prstGeom>
          <a:noFill/>
        </p:spPr>
        <p:txBody>
          <a:bodyPr wrap="square" rtlCol="0">
            <a:spAutoFit/>
          </a:bodyPr>
          <a:lstStyle/>
          <a:p>
            <a:r>
              <a:rPr lang="en-GB" dirty="0" smtClean="0">
                <a:latin typeface="Comic Sans MS" panose="030F0702030302020204" pitchFamily="66" charset="0"/>
              </a:rPr>
              <a:t>The children really enjoyed their Prayer Spaces activity with Riverside Church. First they learned about their value of Koinonia and looked at different images of their local community. They then discussed things that they were grateful for and wrote on a ‘brick’ to add to their cardboard Holy Trinity school. </a:t>
            </a:r>
          </a:p>
          <a:p>
            <a:endParaRPr lang="en-GB" dirty="0">
              <a:latin typeface="Comic Sans MS" panose="030F0702030302020204" pitchFamily="66" charset="0"/>
            </a:endParaRPr>
          </a:p>
          <a:p>
            <a:r>
              <a:rPr lang="en-GB" dirty="0" smtClean="0">
                <a:latin typeface="Comic Sans MS" panose="030F0702030302020204" pitchFamily="66" charset="0"/>
              </a:rPr>
              <a:t>After this, the children completed an activity linked to our value of Love, where the children had to think about how they could show Love in their everyday lives and wrote on a small heart this act. They were also each given a challenge to complete an act of kindness over the next week. </a:t>
            </a:r>
            <a:endParaRPr lang="en-GB" dirty="0">
              <a:latin typeface="Comic Sans MS" panose="030F0702030302020204" pitchFamily="66" charset="0"/>
            </a:endParaRPr>
          </a:p>
        </p:txBody>
      </p:sp>
      <p:pic>
        <p:nvPicPr>
          <p:cNvPr id="7" name="Picture 6"/>
          <p:cNvPicPr>
            <a:picLocks noChangeAspect="1"/>
          </p:cNvPicPr>
          <p:nvPr/>
        </p:nvPicPr>
        <p:blipFill>
          <a:blip r:embed="rId4"/>
          <a:stretch>
            <a:fillRect/>
          </a:stretch>
        </p:blipFill>
        <p:spPr>
          <a:xfrm>
            <a:off x="108707" y="4481224"/>
            <a:ext cx="3180737" cy="2376776"/>
          </a:xfrm>
          <a:prstGeom prst="rect">
            <a:avLst/>
          </a:prstGeom>
        </p:spPr>
      </p:pic>
    </p:spTree>
    <p:extLst>
      <p:ext uri="{BB962C8B-B14F-4D97-AF65-F5344CB8AC3E}">
        <p14:creationId xmlns:p14="http://schemas.microsoft.com/office/powerpoint/2010/main" val="6182333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omic Sans MS" panose="030F0702030302020204" pitchFamily="66" charset="0"/>
              </a:rPr>
              <a:t>Year 1 – Prayer Spaces</a:t>
            </a:r>
            <a:endParaRPr lang="en-GB" dirty="0">
              <a:latin typeface="Comic Sans MS" panose="030F0702030302020204" pitchFamily="66" charset="0"/>
            </a:endParaRPr>
          </a:p>
        </p:txBody>
      </p:sp>
      <p:sp>
        <p:nvSpPr>
          <p:cNvPr id="3" name="Content Placeholder 2"/>
          <p:cNvSpPr>
            <a:spLocks noGrp="1"/>
          </p:cNvSpPr>
          <p:nvPr>
            <p:ph idx="1"/>
          </p:nvPr>
        </p:nvSpPr>
        <p:spPr>
          <a:xfrm>
            <a:off x="6871855" y="1825625"/>
            <a:ext cx="4481945" cy="4351338"/>
          </a:xfrm>
        </p:spPr>
        <p:txBody>
          <a:bodyPr/>
          <a:lstStyle/>
          <a:p>
            <a:pPr marL="0" indent="0">
              <a:buNone/>
            </a:pPr>
            <a:r>
              <a:rPr lang="en-GB" dirty="0" smtClean="0">
                <a:latin typeface="Comic Sans MS" panose="030F0702030302020204" pitchFamily="66" charset="0"/>
              </a:rPr>
              <a:t>Year 1 enjoyed taking part in the Prayer Spaces Riverside Church provided. They discussed their local community and how think links to our value of Koinonia and then they chose an act of kindness that they could pass on to others. </a:t>
            </a:r>
            <a:endParaRPr lang="en-GB" dirty="0">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256310" y="1294390"/>
            <a:ext cx="2634673" cy="3068795"/>
          </a:xfrm>
          <a:prstGeom prst="rect">
            <a:avLst/>
          </a:prstGeom>
        </p:spPr>
      </p:pic>
      <p:pic>
        <p:nvPicPr>
          <p:cNvPr id="5" name="Picture 4"/>
          <p:cNvPicPr>
            <a:picLocks noChangeAspect="1"/>
          </p:cNvPicPr>
          <p:nvPr/>
        </p:nvPicPr>
        <p:blipFill>
          <a:blip r:embed="rId3"/>
          <a:stretch>
            <a:fillRect/>
          </a:stretch>
        </p:blipFill>
        <p:spPr>
          <a:xfrm>
            <a:off x="1573286" y="3409698"/>
            <a:ext cx="2635394" cy="3229804"/>
          </a:xfrm>
          <a:prstGeom prst="rect">
            <a:avLst/>
          </a:prstGeom>
        </p:spPr>
      </p:pic>
      <p:pic>
        <p:nvPicPr>
          <p:cNvPr id="6" name="Picture 5"/>
          <p:cNvPicPr>
            <a:picLocks noChangeAspect="1"/>
          </p:cNvPicPr>
          <p:nvPr/>
        </p:nvPicPr>
        <p:blipFill>
          <a:blip r:embed="rId4"/>
          <a:stretch>
            <a:fillRect/>
          </a:stretch>
        </p:blipFill>
        <p:spPr>
          <a:xfrm>
            <a:off x="3736787" y="1690688"/>
            <a:ext cx="2781894" cy="3500148"/>
          </a:xfrm>
          <a:prstGeom prst="rect">
            <a:avLst/>
          </a:prstGeom>
        </p:spPr>
      </p:pic>
    </p:spTree>
    <p:extLst>
      <p:ext uri="{BB962C8B-B14F-4D97-AF65-F5344CB8AC3E}">
        <p14:creationId xmlns:p14="http://schemas.microsoft.com/office/powerpoint/2010/main" val="32593404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omic Sans MS" panose="030F0702030302020204" pitchFamily="66" charset="0"/>
              </a:rPr>
              <a:t>Year 3 and 4 - Koinonia</a:t>
            </a:r>
            <a:endParaRPr lang="en-GB" dirty="0">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7209625" y="1422401"/>
            <a:ext cx="4320532" cy="3371272"/>
          </a:xfrm>
          <a:prstGeom prst="rect">
            <a:avLst/>
          </a:prstGeom>
        </p:spPr>
      </p:pic>
      <p:sp>
        <p:nvSpPr>
          <p:cNvPr id="5" name="TextBox 4"/>
          <p:cNvSpPr txBox="1"/>
          <p:nvPr/>
        </p:nvSpPr>
        <p:spPr>
          <a:xfrm>
            <a:off x="969818" y="1532472"/>
            <a:ext cx="5052291" cy="3970318"/>
          </a:xfrm>
          <a:prstGeom prst="rect">
            <a:avLst/>
          </a:prstGeom>
          <a:noFill/>
        </p:spPr>
        <p:txBody>
          <a:bodyPr wrap="square" rtlCol="0">
            <a:spAutoFit/>
          </a:bodyPr>
          <a:lstStyle/>
          <a:p>
            <a:r>
              <a:rPr lang="en-GB" dirty="0" smtClean="0">
                <a:latin typeface="Comic Sans MS" panose="030F0702030302020204" pitchFamily="66" charset="0"/>
              </a:rPr>
              <a:t>Year 3 and 4 enjoyed their walk into Burton to look at our local community and how we could support it. They were very shocked when they saw the flooding and asked lots of questions to learn more about it. They enjoyed looking at the bridge in preparation for their art work for Wetmore Community Centre.</a:t>
            </a:r>
          </a:p>
          <a:p>
            <a:endParaRPr lang="en-GB" dirty="0">
              <a:latin typeface="Comic Sans MS" panose="030F0702030302020204" pitchFamily="66" charset="0"/>
            </a:endParaRPr>
          </a:p>
          <a:p>
            <a:r>
              <a:rPr lang="en-GB" dirty="0" smtClean="0">
                <a:latin typeface="Comic Sans MS" panose="030F0702030302020204" pitchFamily="66" charset="0"/>
              </a:rPr>
              <a:t>When we got back to school, Year 3 and 4 discussed how looking at our local community links with Koinonia and how they could show Koinonia when they were creating their art work. </a:t>
            </a:r>
            <a:endParaRPr lang="en-GB" dirty="0">
              <a:latin typeface="Comic Sans MS" panose="030F0702030302020204" pitchFamily="66" charset="0"/>
            </a:endParaRPr>
          </a:p>
        </p:txBody>
      </p:sp>
    </p:spTree>
    <p:extLst>
      <p:ext uri="{BB962C8B-B14F-4D97-AF65-F5344CB8AC3E}">
        <p14:creationId xmlns:p14="http://schemas.microsoft.com/office/powerpoint/2010/main" val="33677359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omic Sans MS" panose="030F0702030302020204" pitchFamily="66" charset="0"/>
              </a:rPr>
              <a:t>Year 3 – Love - Psalm 23</a:t>
            </a:r>
            <a:endParaRPr lang="en-GB" dirty="0">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318185" y="1403927"/>
            <a:ext cx="3091332" cy="2823007"/>
          </a:xfrm>
          <a:prstGeom prst="rect">
            <a:avLst/>
          </a:prstGeom>
        </p:spPr>
      </p:pic>
      <p:pic>
        <p:nvPicPr>
          <p:cNvPr id="5" name="Picture 4"/>
          <p:cNvPicPr>
            <a:picLocks noChangeAspect="1"/>
          </p:cNvPicPr>
          <p:nvPr/>
        </p:nvPicPr>
        <p:blipFill>
          <a:blip r:embed="rId3"/>
          <a:stretch>
            <a:fillRect/>
          </a:stretch>
        </p:blipFill>
        <p:spPr>
          <a:xfrm>
            <a:off x="2372417" y="3620655"/>
            <a:ext cx="2883074" cy="2827227"/>
          </a:xfrm>
          <a:prstGeom prst="rect">
            <a:avLst/>
          </a:prstGeom>
        </p:spPr>
      </p:pic>
      <p:sp>
        <p:nvSpPr>
          <p:cNvPr id="6" name="TextBox 5"/>
          <p:cNvSpPr txBox="1"/>
          <p:nvPr/>
        </p:nvSpPr>
        <p:spPr>
          <a:xfrm>
            <a:off x="3693882" y="1575308"/>
            <a:ext cx="6128797" cy="2308324"/>
          </a:xfrm>
          <a:prstGeom prst="rect">
            <a:avLst/>
          </a:prstGeom>
          <a:noFill/>
        </p:spPr>
        <p:txBody>
          <a:bodyPr wrap="square" rtlCol="0">
            <a:spAutoFit/>
          </a:bodyPr>
          <a:lstStyle/>
          <a:p>
            <a:r>
              <a:rPr lang="en-GB" dirty="0" smtClean="0">
                <a:latin typeface="Comic Sans MS" panose="030F0702030302020204" pitchFamily="66" charset="0"/>
              </a:rPr>
              <a:t>Year 3 enjoyed learning about Psalm 23 which links to our value of Love. They created a story map so that they could retell Psalm 23 and discussed how it links with our value of Love in school. They also created sheep puppets for Nursery children to show they cared. </a:t>
            </a:r>
            <a:r>
              <a:rPr lang="en-GB" dirty="0" smtClean="0">
                <a:latin typeface="Comic Sans MS" panose="030F0702030302020204" pitchFamily="66" charset="0"/>
                <a:sym typeface="Wingdings" panose="05000000000000000000" pitchFamily="2" charset="2"/>
              </a:rPr>
              <a:t></a:t>
            </a:r>
            <a:endParaRPr lang="en-GB" dirty="0" smtClean="0">
              <a:latin typeface="Comic Sans MS" panose="030F0702030302020204" pitchFamily="66" charset="0"/>
            </a:endParaRPr>
          </a:p>
          <a:p>
            <a:endParaRPr lang="en-GB" dirty="0"/>
          </a:p>
          <a:p>
            <a:r>
              <a:rPr lang="en-GB" dirty="0" smtClean="0"/>
              <a:t> </a:t>
            </a:r>
            <a:endParaRPr lang="en-GB" dirty="0"/>
          </a:p>
        </p:txBody>
      </p:sp>
      <p:sp>
        <p:nvSpPr>
          <p:cNvPr id="7" name="TextBox 6"/>
          <p:cNvSpPr txBox="1"/>
          <p:nvPr/>
        </p:nvSpPr>
        <p:spPr>
          <a:xfrm>
            <a:off x="5628900" y="4226934"/>
            <a:ext cx="6128797" cy="2585323"/>
          </a:xfrm>
          <a:prstGeom prst="rect">
            <a:avLst/>
          </a:prstGeom>
          <a:noFill/>
        </p:spPr>
        <p:txBody>
          <a:bodyPr wrap="square" rtlCol="0">
            <a:spAutoFit/>
          </a:bodyPr>
          <a:lstStyle/>
          <a:p>
            <a:r>
              <a:rPr lang="en-GB" dirty="0" smtClean="0">
                <a:latin typeface="Comic Sans MS" panose="030F0702030302020204" pitchFamily="66" charset="0"/>
              </a:rPr>
              <a:t>These are some of the responses the children had about Psalm 23 – </a:t>
            </a:r>
          </a:p>
          <a:p>
            <a:r>
              <a:rPr lang="en-GB" dirty="0" smtClean="0">
                <a:latin typeface="Comic Sans MS" panose="030F0702030302020204" pitchFamily="66" charset="0"/>
              </a:rPr>
              <a:t>“The shepherd is God because he looks after his sheep”</a:t>
            </a:r>
          </a:p>
          <a:p>
            <a:r>
              <a:rPr lang="en-GB" dirty="0" smtClean="0">
                <a:latin typeface="Comic Sans MS" panose="030F0702030302020204" pitchFamily="66" charset="0"/>
              </a:rPr>
              <a:t>“It links to love because God loves us and we should show love towards other people.”</a:t>
            </a:r>
          </a:p>
          <a:p>
            <a:r>
              <a:rPr lang="en-GB" dirty="0" smtClean="0">
                <a:latin typeface="Comic Sans MS" panose="030F0702030302020204" pitchFamily="66" charset="0"/>
              </a:rPr>
              <a:t>“The shepherd guides and God guides us.”</a:t>
            </a:r>
          </a:p>
          <a:p>
            <a:endParaRPr lang="en-GB" dirty="0" smtClean="0"/>
          </a:p>
          <a:p>
            <a:endParaRPr lang="en-GB" dirty="0"/>
          </a:p>
          <a:p>
            <a:r>
              <a:rPr lang="en-GB" dirty="0" smtClean="0"/>
              <a:t> </a:t>
            </a:r>
            <a:endParaRPr lang="en-GB" dirty="0"/>
          </a:p>
        </p:txBody>
      </p:sp>
    </p:spTree>
    <p:extLst>
      <p:ext uri="{BB962C8B-B14F-4D97-AF65-F5344CB8AC3E}">
        <p14:creationId xmlns:p14="http://schemas.microsoft.com/office/powerpoint/2010/main" val="24046055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89068" y="251914"/>
            <a:ext cx="10515600" cy="1325563"/>
          </a:xfrm>
        </p:spPr>
        <p:txBody>
          <a:bodyPr/>
          <a:lstStyle/>
          <a:p>
            <a:pPr algn="ctr"/>
            <a:r>
              <a:rPr lang="en-GB" dirty="0" smtClean="0">
                <a:latin typeface="Comic Sans MS" panose="030F0702030302020204" pitchFamily="66" charset="0"/>
              </a:rPr>
              <a:t>Year 5 - Koinonia </a:t>
            </a:r>
            <a:endParaRPr lang="en-GB" dirty="0">
              <a:latin typeface="Comic Sans MS" panose="030F0702030302020204" pitchFamily="66" charset="0"/>
            </a:endParaRPr>
          </a:p>
        </p:txBody>
      </p:sp>
      <p:sp>
        <p:nvSpPr>
          <p:cNvPr id="3" name="Content Placeholder 2"/>
          <p:cNvSpPr>
            <a:spLocks noGrp="1"/>
          </p:cNvSpPr>
          <p:nvPr>
            <p:ph idx="1"/>
          </p:nvPr>
        </p:nvSpPr>
        <p:spPr>
          <a:xfrm>
            <a:off x="838200" y="1825625"/>
            <a:ext cx="3707674" cy="4351338"/>
          </a:xfrm>
        </p:spPr>
        <p:txBody>
          <a:bodyPr/>
          <a:lstStyle/>
          <a:p>
            <a:pPr marL="0" indent="0">
              <a:buNone/>
            </a:pPr>
            <a:r>
              <a:rPr lang="en-GB" sz="2000" dirty="0" smtClean="0">
                <a:latin typeface="Comic Sans MS" panose="030F0702030302020204" pitchFamily="66" charset="0"/>
              </a:rPr>
              <a:t>Year 5 enjoyed their walk around the local community and were shocked to see how far up The </a:t>
            </a:r>
            <a:r>
              <a:rPr lang="en-GB" sz="2000" dirty="0">
                <a:latin typeface="Comic Sans MS" panose="030F0702030302020204" pitchFamily="66" charset="0"/>
              </a:rPr>
              <a:t>W</a:t>
            </a:r>
            <a:r>
              <a:rPr lang="en-GB" sz="2000" dirty="0" smtClean="0">
                <a:latin typeface="Comic Sans MS" panose="030F0702030302020204" pitchFamily="66" charset="0"/>
              </a:rPr>
              <a:t>ashlands the water had risen. “What if it continues to rise?” AZ. </a:t>
            </a:r>
          </a:p>
          <a:p>
            <a:pPr marL="0" indent="0">
              <a:buNone/>
            </a:pPr>
            <a:r>
              <a:rPr lang="en-GB" sz="2000" dirty="0" smtClean="0">
                <a:latin typeface="Comic Sans MS" panose="030F0702030302020204" pitchFamily="66" charset="0"/>
              </a:rPr>
              <a:t>The children also enjoyed sketching St </a:t>
            </a:r>
            <a:r>
              <a:rPr lang="en-GB" sz="2000" dirty="0" err="1" smtClean="0">
                <a:latin typeface="Comic Sans MS" panose="030F0702030302020204" pitchFamily="66" charset="0"/>
              </a:rPr>
              <a:t>Modwen’s</a:t>
            </a:r>
            <a:r>
              <a:rPr lang="en-GB" sz="2000" dirty="0" smtClean="0">
                <a:latin typeface="Comic Sans MS" panose="030F0702030302020204" pitchFamily="66" charset="0"/>
              </a:rPr>
              <a:t> church ready to take part in an art project for the community centre, where they will be recreating landmarks from their local area. </a:t>
            </a:r>
          </a:p>
          <a:p>
            <a:pPr marL="0" indent="0">
              <a:buNone/>
            </a:pPr>
            <a:endParaRPr lang="en-GB" dirty="0"/>
          </a:p>
          <a:p>
            <a:pPr marL="0" indent="0">
              <a:buNone/>
            </a:pPr>
            <a:endParaRPr lang="en-GB" dirty="0"/>
          </a:p>
          <a:p>
            <a:pPr marL="0" indent="0">
              <a:buNone/>
            </a:pPr>
            <a:endParaRPr lang="en-GB" dirty="0"/>
          </a:p>
        </p:txBody>
      </p:sp>
      <p:pic>
        <p:nvPicPr>
          <p:cNvPr id="4" name="Picture 3"/>
          <p:cNvPicPr>
            <a:picLocks noChangeAspect="1"/>
          </p:cNvPicPr>
          <p:nvPr/>
        </p:nvPicPr>
        <p:blipFill>
          <a:blip r:embed="rId2"/>
          <a:stretch>
            <a:fillRect/>
          </a:stretch>
        </p:blipFill>
        <p:spPr>
          <a:xfrm>
            <a:off x="6122893" y="126408"/>
            <a:ext cx="5047690" cy="2240503"/>
          </a:xfrm>
          <a:prstGeom prst="rect">
            <a:avLst/>
          </a:prstGeom>
        </p:spPr>
      </p:pic>
      <p:pic>
        <p:nvPicPr>
          <p:cNvPr id="5" name="Picture 4"/>
          <p:cNvPicPr>
            <a:picLocks noChangeAspect="1"/>
          </p:cNvPicPr>
          <p:nvPr/>
        </p:nvPicPr>
        <p:blipFill>
          <a:blip r:embed="rId3"/>
          <a:stretch>
            <a:fillRect/>
          </a:stretch>
        </p:blipFill>
        <p:spPr>
          <a:xfrm>
            <a:off x="8317845" y="2676525"/>
            <a:ext cx="2852738" cy="2347979"/>
          </a:xfrm>
          <a:prstGeom prst="rect">
            <a:avLst/>
          </a:prstGeom>
        </p:spPr>
      </p:pic>
      <p:pic>
        <p:nvPicPr>
          <p:cNvPr id="6" name="Picture 5"/>
          <p:cNvPicPr>
            <a:picLocks noChangeAspect="1"/>
          </p:cNvPicPr>
          <p:nvPr/>
        </p:nvPicPr>
        <p:blipFill>
          <a:blip r:embed="rId4"/>
          <a:stretch>
            <a:fillRect/>
          </a:stretch>
        </p:blipFill>
        <p:spPr>
          <a:xfrm>
            <a:off x="4545874" y="4001294"/>
            <a:ext cx="3594847" cy="2579741"/>
          </a:xfrm>
          <a:prstGeom prst="rect">
            <a:avLst/>
          </a:prstGeom>
        </p:spPr>
      </p:pic>
    </p:spTree>
    <p:extLst>
      <p:ext uri="{BB962C8B-B14F-4D97-AF65-F5344CB8AC3E}">
        <p14:creationId xmlns:p14="http://schemas.microsoft.com/office/powerpoint/2010/main" val="2413771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8555"/>
            <a:ext cx="10515600" cy="1325563"/>
          </a:xfrm>
        </p:spPr>
        <p:txBody>
          <a:bodyPr/>
          <a:lstStyle/>
          <a:p>
            <a:pPr algn="ctr"/>
            <a:r>
              <a:rPr lang="en-GB" dirty="0" smtClean="0">
                <a:latin typeface="Comic Sans MS" panose="030F0702030302020204" pitchFamily="66" charset="0"/>
              </a:rPr>
              <a:t>Year 6 - Love</a:t>
            </a:r>
            <a:endParaRPr lang="en-GB" dirty="0">
              <a:latin typeface="Comic Sans MS" panose="030F0702030302020204" pitchFamily="66" charset="0"/>
            </a:endParaRPr>
          </a:p>
        </p:txBody>
      </p:sp>
      <p:sp>
        <p:nvSpPr>
          <p:cNvPr id="3" name="Content Placeholder 2"/>
          <p:cNvSpPr>
            <a:spLocks noGrp="1"/>
          </p:cNvSpPr>
          <p:nvPr>
            <p:ph idx="1"/>
          </p:nvPr>
        </p:nvSpPr>
        <p:spPr>
          <a:xfrm>
            <a:off x="280851" y="2208802"/>
            <a:ext cx="4413069" cy="4351338"/>
          </a:xfrm>
        </p:spPr>
        <p:txBody>
          <a:bodyPr>
            <a:normAutofit/>
          </a:bodyPr>
          <a:lstStyle/>
          <a:p>
            <a:pPr marL="0" indent="0" algn="ctr">
              <a:buNone/>
            </a:pPr>
            <a:r>
              <a:rPr lang="en-GB" sz="2000" dirty="0" smtClean="0">
                <a:latin typeface="Comic Sans MS" panose="030F0702030302020204" pitchFamily="66" charset="0"/>
              </a:rPr>
              <a:t>To celebrate our value of love, Year 5 have made gifts for Year 1 (our partner reading class.) The children have made a love heart with a special message on the back for Year 1 to hang in their reflection area and have also made a bookmark for their individual partner. Year 5 thought carefully about how they would decorate them so that their partner reader would love their gift.</a:t>
            </a:r>
          </a:p>
          <a:p>
            <a:pPr marL="0" indent="0" algn="ctr">
              <a:buNone/>
            </a:pPr>
            <a:r>
              <a:rPr lang="en-GB" sz="2000" dirty="0" smtClean="0">
                <a:latin typeface="Comic Sans MS" panose="030F0702030302020204" pitchFamily="66" charset="0"/>
              </a:rPr>
              <a:t> “I’m going to add dinosaurs to mine because my partner told me that they love all things dinosaurs!” SH </a:t>
            </a:r>
            <a:endParaRPr lang="en-GB" sz="2000" dirty="0">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2428092" y="256917"/>
            <a:ext cx="1829263" cy="1565809"/>
          </a:xfrm>
          <a:prstGeom prst="rect">
            <a:avLst/>
          </a:prstGeom>
        </p:spPr>
      </p:pic>
      <p:pic>
        <p:nvPicPr>
          <p:cNvPr id="5" name="Picture 4"/>
          <p:cNvPicPr>
            <a:picLocks noChangeAspect="1"/>
          </p:cNvPicPr>
          <p:nvPr/>
        </p:nvPicPr>
        <p:blipFill>
          <a:blip r:embed="rId3"/>
          <a:stretch>
            <a:fillRect/>
          </a:stretch>
        </p:blipFill>
        <p:spPr>
          <a:xfrm>
            <a:off x="120695" y="256917"/>
            <a:ext cx="1589892" cy="1541977"/>
          </a:xfrm>
          <a:prstGeom prst="rect">
            <a:avLst/>
          </a:prstGeom>
        </p:spPr>
      </p:pic>
      <p:pic>
        <p:nvPicPr>
          <p:cNvPr id="6" name="Picture 5"/>
          <p:cNvPicPr>
            <a:picLocks noChangeAspect="1"/>
          </p:cNvPicPr>
          <p:nvPr/>
        </p:nvPicPr>
        <p:blipFill>
          <a:blip r:embed="rId4"/>
          <a:stretch>
            <a:fillRect/>
          </a:stretch>
        </p:blipFill>
        <p:spPr>
          <a:xfrm>
            <a:off x="6096000" y="1027905"/>
            <a:ext cx="5818392" cy="5709975"/>
          </a:xfrm>
          <a:prstGeom prst="rect">
            <a:avLst/>
          </a:prstGeom>
        </p:spPr>
      </p:pic>
    </p:spTree>
    <p:extLst>
      <p:ext uri="{BB962C8B-B14F-4D97-AF65-F5344CB8AC3E}">
        <p14:creationId xmlns:p14="http://schemas.microsoft.com/office/powerpoint/2010/main" val="10330258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omic Sans MS" panose="030F0702030302020204" pitchFamily="66" charset="0"/>
              </a:rPr>
              <a:t>Year 6 - Love</a:t>
            </a:r>
            <a:endParaRPr lang="en-GB" dirty="0">
              <a:latin typeface="Comic Sans MS" panose="030F0702030302020204" pitchFamily="66" charset="0"/>
            </a:endParaRPr>
          </a:p>
        </p:txBody>
      </p:sp>
      <p:sp>
        <p:nvSpPr>
          <p:cNvPr id="3" name="Content Placeholder 2"/>
          <p:cNvSpPr>
            <a:spLocks noGrp="1"/>
          </p:cNvSpPr>
          <p:nvPr>
            <p:ph idx="1"/>
          </p:nvPr>
        </p:nvSpPr>
        <p:spPr/>
        <p:txBody>
          <a:bodyPr/>
          <a:lstStyle/>
          <a:p>
            <a:pPr marL="0" indent="0">
              <a:buNone/>
            </a:pPr>
            <a:r>
              <a:rPr lang="en-GB" dirty="0" smtClean="0">
                <a:latin typeface="Comic Sans MS" panose="030F0702030302020204" pitchFamily="66" charset="0"/>
              </a:rPr>
              <a:t>To link to our value of Love, each class created a gift for their partner reading class. To show that they cared and to say a big thank you for being reading partners, Year 6 created a lovely gingerbread house for Year 2. </a:t>
            </a:r>
            <a:r>
              <a:rPr lang="en-GB" dirty="0" smtClean="0">
                <a:latin typeface="Comic Sans MS" panose="030F0702030302020204" pitchFamily="66" charset="0"/>
                <a:sym typeface="Wingdings" panose="05000000000000000000" pitchFamily="2" charset="2"/>
              </a:rPr>
              <a:t></a:t>
            </a:r>
            <a:endParaRPr lang="en-GB" dirty="0">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7618990" y="3466835"/>
            <a:ext cx="3734810" cy="3321025"/>
          </a:xfrm>
          <a:prstGeom prst="rect">
            <a:avLst/>
          </a:prstGeom>
        </p:spPr>
      </p:pic>
    </p:spTree>
    <p:extLst>
      <p:ext uri="{BB962C8B-B14F-4D97-AF65-F5344CB8AC3E}">
        <p14:creationId xmlns:p14="http://schemas.microsoft.com/office/powerpoint/2010/main" val="8746272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3455</TotalTime>
  <Words>607</Words>
  <Application>Microsoft Office PowerPoint</Application>
  <PresentationFormat>Widescreen</PresentationFormat>
  <Paragraphs>31</Paragraphs>
  <Slides>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Arial</vt:lpstr>
      <vt:lpstr>Calibri</vt:lpstr>
      <vt:lpstr>Calibri Light</vt:lpstr>
      <vt:lpstr>Comic Sans MS</vt:lpstr>
      <vt:lpstr>Wingdings</vt:lpstr>
      <vt:lpstr>Office Theme</vt:lpstr>
      <vt:lpstr>Koinonia and Love Values Day 23.10.23 The children had a lovely day celebrating our Values Day. They took part in lots of activities, which included Prayer Spaces, a local walk in our community, creating art work for the community centre and creating a present for their partner reading class to say a big thank you and to show they care. </vt:lpstr>
      <vt:lpstr>Prayer Spaces with Riverside Church</vt:lpstr>
      <vt:lpstr>Year 1 – Prayer Spaces</vt:lpstr>
      <vt:lpstr>Year 3 and 4 - Koinonia</vt:lpstr>
      <vt:lpstr>Year 3 – Love - Psalm 23</vt:lpstr>
      <vt:lpstr>Year 5 - Koinonia </vt:lpstr>
      <vt:lpstr>Year 6 - Love</vt:lpstr>
      <vt:lpstr>Year 6 - Love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RFlynn</dc:creator>
  <cp:lastModifiedBy>JHoskins</cp:lastModifiedBy>
  <cp:revision>9</cp:revision>
  <dcterms:created xsi:type="dcterms:W3CDTF">2023-10-24T09:20:25Z</dcterms:created>
  <dcterms:modified xsi:type="dcterms:W3CDTF">2023-11-13T09:00:00Z</dcterms:modified>
</cp:coreProperties>
</file>